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6" r:id="rId8"/>
    <p:sldId id="261" r:id="rId9"/>
    <p:sldId id="262" r:id="rId10"/>
    <p:sldId id="270" r:id="rId11"/>
    <p:sldId id="263" r:id="rId12"/>
    <p:sldId id="264" r:id="rId13"/>
    <p:sldId id="265" r:id="rId14"/>
    <p:sldId id="268" r:id="rId15"/>
    <p:sldId id="269" r:id="rId16"/>
    <p:sldId id="275" r:id="rId17"/>
    <p:sldId id="271" r:id="rId18"/>
    <p:sldId id="272" r:id="rId19"/>
    <p:sldId id="273" r:id="rId20"/>
    <p:sldId id="276" r:id="rId21"/>
    <p:sldId id="277" r:id="rId22"/>
    <p:sldId id="278" r:id="rId23"/>
    <p:sldId id="280" r:id="rId24"/>
    <p:sldId id="279" r:id="rId25"/>
    <p:sldId id="285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50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6CAD-6D26-4EAB-A8CF-B23F5818880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A8C5-FAE1-4BD1-9B38-33B4D7B4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ory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534400" cy="19812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HISTORY OF NEPAL - II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572000"/>
            <a:ext cx="44958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Prof Dr Devi </a:t>
            </a:r>
            <a:r>
              <a:rPr lang="en-US" dirty="0" err="1" smtClean="0">
                <a:solidFill>
                  <a:srgbClr val="0070C0"/>
                </a:solidFill>
              </a:rPr>
              <a:t>Bdr</a:t>
            </a:r>
            <a:r>
              <a:rPr lang="en-US" dirty="0" smtClean="0">
                <a:solidFill>
                  <a:srgbClr val="0070C0"/>
                </a:solidFill>
              </a:rPr>
              <a:t> Thapa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00px-Sugauli_trea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Sugauli_treat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SUGAULI TREATY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This treaty was made between Nepal and East India Company in 1816 A.D.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This treaty was signed by Nepal after the defeat in war with East India Company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This treaty fixed the Nepal border from </a:t>
            </a:r>
            <a:r>
              <a:rPr lang="en-US" sz="3600" b="1" dirty="0" err="1" smtClean="0">
                <a:solidFill>
                  <a:srgbClr val="C00000"/>
                </a:solidFill>
              </a:rPr>
              <a:t>Mechi</a:t>
            </a:r>
            <a:r>
              <a:rPr lang="en-US" sz="3600" b="1" dirty="0" smtClean="0">
                <a:solidFill>
                  <a:srgbClr val="C00000"/>
                </a:solidFill>
              </a:rPr>
              <a:t> to </a:t>
            </a:r>
            <a:r>
              <a:rPr lang="en-US" sz="3600" b="1" dirty="0" err="1" smtClean="0">
                <a:solidFill>
                  <a:srgbClr val="C00000"/>
                </a:solidFill>
              </a:rPr>
              <a:t>Mahakali</a:t>
            </a:r>
            <a:r>
              <a:rPr lang="en-US" sz="3600" b="1" dirty="0" smtClean="0">
                <a:solidFill>
                  <a:srgbClr val="C00000"/>
                </a:solidFill>
              </a:rPr>
              <a:t> river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Nepal lost 1/3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3600" b="1" dirty="0" smtClean="0">
                <a:solidFill>
                  <a:srgbClr val="C00000"/>
                </a:solidFill>
              </a:rPr>
              <a:t> of its territory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" y="-1143000"/>
            <a:ext cx="8305800" cy="899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3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of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sugauli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treaty are as follows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Nepal has to leave places behind </a:t>
            </a:r>
            <a:r>
              <a:rPr lang="en-US" b="1" dirty="0" err="1" smtClean="0">
                <a:solidFill>
                  <a:srgbClr val="C00000"/>
                </a:solidFill>
              </a:rPr>
              <a:t>Mechi</a:t>
            </a:r>
            <a:r>
              <a:rPr lang="en-US" b="1" dirty="0" smtClean="0">
                <a:solidFill>
                  <a:srgbClr val="C00000"/>
                </a:solidFill>
              </a:rPr>
              <a:t> and </a:t>
            </a:r>
            <a:r>
              <a:rPr lang="en-US" b="1" dirty="0" err="1" smtClean="0">
                <a:solidFill>
                  <a:srgbClr val="C00000"/>
                </a:solidFill>
              </a:rPr>
              <a:t>Mahakali</a:t>
            </a:r>
            <a:r>
              <a:rPr lang="en-US" b="1" dirty="0" smtClean="0">
                <a:solidFill>
                  <a:srgbClr val="C00000"/>
                </a:solidFill>
              </a:rPr>
              <a:t> including plain area of </a:t>
            </a:r>
            <a:r>
              <a:rPr lang="en-US" b="1" dirty="0" err="1" smtClean="0">
                <a:solidFill>
                  <a:srgbClr val="C00000"/>
                </a:solidFill>
              </a:rPr>
              <a:t>terai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East India Company would give two hundred thousand per year to Nepal as tax of </a:t>
            </a:r>
            <a:r>
              <a:rPr lang="en-US" b="1" dirty="0" err="1" smtClean="0">
                <a:solidFill>
                  <a:srgbClr val="C00000"/>
                </a:solidFill>
              </a:rPr>
              <a:t>terai</a:t>
            </a:r>
            <a:r>
              <a:rPr lang="en-US" b="1" dirty="0" smtClean="0">
                <a:solidFill>
                  <a:srgbClr val="C00000"/>
                </a:solidFill>
              </a:rPr>
              <a:t> region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British government would open embassy in Kathmandu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Nepal would not recruit Nepali youths other than British and India without the consent of East India Company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glo-nepal-war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pal-map-with-significant-locat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52466">
            <a:off x="533400" y="1828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  RANAS</a:t>
            </a:r>
            <a:endParaRPr lang="en-US" sz="96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hikenepal.com/images/history-nepal.jp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(1902-2007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ruled over Nepal for about 104 years</a:t>
            </a:r>
          </a:p>
          <a:p>
            <a:pPr algn="just"/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government was autocratic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Nepali people were not given any sort of rights by </a:t>
            </a:r>
            <a:r>
              <a:rPr lang="en-US" dirty="0" err="1" smtClean="0">
                <a:solidFill>
                  <a:srgbClr val="C00000"/>
                </a:solidFill>
              </a:rPr>
              <a:t>Ranas</a:t>
            </a:r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They spent wealth of the nation for their luxurious life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hikenepal.com/images/history-nepal.jp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government was </a:t>
            </a:r>
            <a:r>
              <a:rPr lang="en-US" dirty="0" err="1" smtClean="0">
                <a:solidFill>
                  <a:srgbClr val="C00000"/>
                </a:solidFill>
              </a:rPr>
              <a:t>dispotic</a:t>
            </a:r>
            <a:r>
              <a:rPr lang="en-US" dirty="0" smtClean="0">
                <a:solidFill>
                  <a:srgbClr val="C00000"/>
                </a:solidFill>
              </a:rPr>
              <a:t> and not given political rights to the people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Nepali people were exploited and </a:t>
            </a:r>
            <a:r>
              <a:rPr lang="en-US" dirty="0" err="1" smtClean="0">
                <a:solidFill>
                  <a:srgbClr val="C00000"/>
                </a:solidFill>
              </a:rPr>
              <a:t>supressed</a:t>
            </a:r>
            <a:r>
              <a:rPr lang="en-US" dirty="0" smtClean="0">
                <a:solidFill>
                  <a:srgbClr val="C00000"/>
                </a:solidFill>
              </a:rPr>
              <a:t> by the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ruler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Economic condition of Nepal was miserable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Society was divided in have and have not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In such </a:t>
            </a:r>
            <a:r>
              <a:rPr lang="en-US" dirty="0" err="1" smtClean="0">
                <a:solidFill>
                  <a:srgbClr val="C00000"/>
                </a:solidFill>
              </a:rPr>
              <a:t>conditios</a:t>
            </a:r>
            <a:r>
              <a:rPr lang="en-US" dirty="0" smtClean="0">
                <a:solidFill>
                  <a:srgbClr val="C00000"/>
                </a:solidFill>
              </a:rPr>
              <a:t>, it was natural for </a:t>
            </a:r>
            <a:r>
              <a:rPr lang="en-US" dirty="0" err="1" smtClean="0">
                <a:solidFill>
                  <a:srgbClr val="C00000"/>
                </a:solidFill>
              </a:rPr>
              <a:t>nepali</a:t>
            </a:r>
            <a:r>
              <a:rPr lang="en-US" dirty="0" smtClean="0">
                <a:solidFill>
                  <a:srgbClr val="C00000"/>
                </a:solidFill>
              </a:rPr>
              <a:t> people to protest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regime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hikenepal.com/images/history-nepal.jp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Efforts of Nepali people against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029200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en-US" b="1" i="1" u="sng" dirty="0" err="1" smtClean="0">
                <a:solidFill>
                  <a:srgbClr val="C00000"/>
                </a:solidFill>
              </a:rPr>
              <a:t>Prachand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</a:rPr>
              <a:t>Gorkha</a:t>
            </a:r>
            <a:r>
              <a:rPr lang="en-US" b="1" i="1" u="sng" dirty="0" smtClean="0">
                <a:solidFill>
                  <a:srgbClr val="C00000"/>
                </a:solidFill>
              </a:rPr>
              <a:t> ( 1988 B.S.)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was secret association against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government. It was formed by </a:t>
            </a:r>
            <a:r>
              <a:rPr lang="en-US" dirty="0" err="1" smtClean="0">
                <a:solidFill>
                  <a:srgbClr val="C00000"/>
                </a:solidFill>
              </a:rPr>
              <a:t>Khadgaman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Basnet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Khadga</a:t>
            </a:r>
            <a:r>
              <a:rPr lang="en-US" dirty="0" smtClean="0">
                <a:solidFill>
                  <a:srgbClr val="C00000"/>
                </a:solidFill>
              </a:rPr>
              <a:t> Man Singh, </a:t>
            </a:r>
            <a:r>
              <a:rPr lang="en-US" dirty="0" err="1" smtClean="0">
                <a:solidFill>
                  <a:srgbClr val="C00000"/>
                </a:solidFill>
              </a:rPr>
              <a:t>Ranga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Nath</a:t>
            </a:r>
            <a:r>
              <a:rPr lang="en-US" dirty="0" smtClean="0">
                <a:solidFill>
                  <a:srgbClr val="C00000"/>
                </a:solidFill>
              </a:rPr>
              <a:t> Sharma, Man Bahadur </a:t>
            </a:r>
            <a:r>
              <a:rPr lang="en-US" dirty="0" err="1" smtClean="0">
                <a:solidFill>
                  <a:srgbClr val="C00000"/>
                </a:solidFill>
              </a:rPr>
              <a:t>Khatri</a:t>
            </a:r>
            <a:r>
              <a:rPr lang="en-US" dirty="0" smtClean="0">
                <a:solidFill>
                  <a:srgbClr val="C00000"/>
                </a:solidFill>
              </a:rPr>
              <a:t>. The aim of this organization was to finish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from violent way. The plan was to finish all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who were in power including </a:t>
            </a:r>
            <a:r>
              <a:rPr lang="en-US" dirty="0" err="1" smtClean="0">
                <a:solidFill>
                  <a:srgbClr val="C00000"/>
                </a:solidFill>
              </a:rPr>
              <a:t>Juddha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Shamsher</a:t>
            </a:r>
            <a:r>
              <a:rPr lang="en-US" dirty="0" smtClean="0">
                <a:solidFill>
                  <a:srgbClr val="C00000"/>
                </a:solidFill>
              </a:rPr>
              <a:t>. When this secrecy came to know to </a:t>
            </a:r>
            <a:r>
              <a:rPr lang="en-US" dirty="0" err="1" smtClean="0">
                <a:solidFill>
                  <a:srgbClr val="C00000"/>
                </a:solidFill>
              </a:rPr>
              <a:t>Juddha</a:t>
            </a:r>
            <a:r>
              <a:rPr lang="en-US" dirty="0" smtClean="0">
                <a:solidFill>
                  <a:srgbClr val="C00000"/>
                </a:solidFill>
              </a:rPr>
              <a:t> all members of this organization were caught and punished.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Gurkha_Commander_Nepal_War.jpg"/>
          <p:cNvPicPr>
            <a:picLocks noChangeAspect="1"/>
          </p:cNvPicPr>
          <p:nvPr/>
        </p:nvPicPr>
        <p:blipFill>
          <a:blip r:embed="rId2">
            <a:lum bright="-40000" contrast="40000"/>
          </a:blip>
          <a:stretch>
            <a:fillRect/>
          </a:stretch>
        </p:blipFill>
        <p:spPr>
          <a:xfrm>
            <a:off x="122663" y="304800"/>
            <a:ext cx="8792737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ANGLO – NEPAL WAR</a:t>
            </a:r>
            <a:endPara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In 1814 A.D. there was made war between Nepal and British India Company government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hikenepal.com/images/history-nepal.jp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228600" y="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10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Library Episode</a:t>
            </a:r>
          </a:p>
          <a:p>
            <a:pPr>
              <a:buNone/>
            </a:pPr>
            <a:endParaRPr lang="en-US" b="1" u="sng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During the period of </a:t>
            </a:r>
            <a:r>
              <a:rPr lang="en-US" dirty="0" err="1" smtClean="0">
                <a:solidFill>
                  <a:srgbClr val="C00000"/>
                </a:solidFill>
              </a:rPr>
              <a:t>Bhim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Shamsher</a:t>
            </a:r>
            <a:r>
              <a:rPr lang="en-US" dirty="0" smtClean="0">
                <a:solidFill>
                  <a:srgbClr val="C00000"/>
                </a:solidFill>
              </a:rPr>
              <a:t>, 46 educated persons including poet </a:t>
            </a:r>
            <a:r>
              <a:rPr lang="en-US" dirty="0" err="1" smtClean="0">
                <a:solidFill>
                  <a:srgbClr val="C00000"/>
                </a:solidFill>
              </a:rPr>
              <a:t>Laxmi</a:t>
            </a:r>
            <a:r>
              <a:rPr lang="en-US" dirty="0" smtClean="0">
                <a:solidFill>
                  <a:srgbClr val="C00000"/>
                </a:solidFill>
              </a:rPr>
              <a:t> Prasad </a:t>
            </a:r>
            <a:r>
              <a:rPr lang="en-US" dirty="0" err="1" smtClean="0">
                <a:solidFill>
                  <a:srgbClr val="C00000"/>
                </a:solidFill>
              </a:rPr>
              <a:t>Devkota</a:t>
            </a:r>
            <a:r>
              <a:rPr lang="en-US" dirty="0" smtClean="0">
                <a:solidFill>
                  <a:srgbClr val="C00000"/>
                </a:solidFill>
              </a:rPr>
              <a:t> established the Library. The main aim was to educate people. Ram Chandra </a:t>
            </a:r>
            <a:r>
              <a:rPr lang="en-US" dirty="0" err="1" smtClean="0">
                <a:solidFill>
                  <a:srgbClr val="C00000"/>
                </a:solidFill>
              </a:rPr>
              <a:t>Adhikari</a:t>
            </a:r>
            <a:r>
              <a:rPr lang="en-US" dirty="0" smtClean="0">
                <a:solidFill>
                  <a:srgbClr val="C00000"/>
                </a:solidFill>
              </a:rPr>
              <a:t> conveyed the message to Prime Minister negatively. All the members were caught and fined Rs 135 per persons.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01026506_264478decc_b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3081" y="278130"/>
            <a:ext cx="8339919" cy="5970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Praja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Parisad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(1993 B.S.)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first political party in Nepal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Tanka</a:t>
            </a:r>
            <a:r>
              <a:rPr lang="en-US" dirty="0" smtClean="0">
                <a:solidFill>
                  <a:srgbClr val="C00000"/>
                </a:solidFill>
              </a:rPr>
              <a:t> Prasad </a:t>
            </a:r>
            <a:r>
              <a:rPr lang="en-US" dirty="0" err="1" smtClean="0">
                <a:solidFill>
                  <a:srgbClr val="C00000"/>
                </a:solidFill>
              </a:rPr>
              <a:t>Acharya</a:t>
            </a:r>
            <a:r>
              <a:rPr lang="en-US" dirty="0" smtClean="0">
                <a:solidFill>
                  <a:srgbClr val="C00000"/>
                </a:solidFill>
              </a:rPr>
              <a:t>, Ram </a:t>
            </a:r>
            <a:r>
              <a:rPr lang="en-US" dirty="0" err="1" smtClean="0">
                <a:solidFill>
                  <a:srgbClr val="C00000"/>
                </a:solidFill>
              </a:rPr>
              <a:t>Hari</a:t>
            </a:r>
            <a:r>
              <a:rPr lang="en-US" dirty="0" smtClean="0">
                <a:solidFill>
                  <a:srgbClr val="C00000"/>
                </a:solidFill>
              </a:rPr>
              <a:t> Sharma, </a:t>
            </a:r>
            <a:r>
              <a:rPr lang="en-US" dirty="0" err="1" smtClean="0">
                <a:solidFill>
                  <a:srgbClr val="C00000"/>
                </a:solidFill>
              </a:rPr>
              <a:t>Daasrath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Chand</a:t>
            </a:r>
            <a:r>
              <a:rPr lang="en-US" dirty="0" smtClean="0">
                <a:solidFill>
                  <a:srgbClr val="C00000"/>
                </a:solidFill>
              </a:rPr>
              <a:t>, Dharma </a:t>
            </a:r>
            <a:r>
              <a:rPr lang="en-US" dirty="0" err="1" smtClean="0">
                <a:solidFill>
                  <a:srgbClr val="C00000"/>
                </a:solidFill>
              </a:rPr>
              <a:t>Bhakta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Mathema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Jibraj</a:t>
            </a:r>
            <a:r>
              <a:rPr lang="en-US" dirty="0" smtClean="0">
                <a:solidFill>
                  <a:srgbClr val="C00000"/>
                </a:solidFill>
              </a:rPr>
              <a:t> Sharma were the main persons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main aim of the party was to establish democracy in the country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 distributed pamphlets and leaflets in Kathmandu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By seeing this type of activities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government publish a notice in </a:t>
            </a:r>
            <a:r>
              <a:rPr lang="en-US" dirty="0" err="1" smtClean="0">
                <a:solidFill>
                  <a:srgbClr val="C00000"/>
                </a:solidFill>
              </a:rPr>
              <a:t>Gorkhapatra</a:t>
            </a:r>
            <a:r>
              <a:rPr lang="en-US" dirty="0" smtClean="0">
                <a:solidFill>
                  <a:srgbClr val="C00000"/>
                </a:solidFill>
              </a:rPr>
              <a:t> announcing a Rs 5000 prize to  the person who disclosed  about the party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shrath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 contrast="-10000"/>
          </a:blip>
          <a:stretch>
            <a:fillRect/>
          </a:stretch>
        </p:blipFill>
        <p:spPr>
          <a:xfrm>
            <a:off x="533400" y="228600"/>
            <a:ext cx="82296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More than 500 party activists were caught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Sukra</a:t>
            </a:r>
            <a:r>
              <a:rPr lang="en-US" dirty="0" smtClean="0">
                <a:solidFill>
                  <a:srgbClr val="C00000"/>
                </a:solidFill>
              </a:rPr>
              <a:t> Raj </a:t>
            </a:r>
            <a:r>
              <a:rPr lang="en-US" dirty="0" err="1" smtClean="0">
                <a:solidFill>
                  <a:srgbClr val="C00000"/>
                </a:solidFill>
              </a:rPr>
              <a:t>Sastri</a:t>
            </a:r>
            <a:r>
              <a:rPr lang="en-US" dirty="0" smtClean="0">
                <a:solidFill>
                  <a:srgbClr val="C00000"/>
                </a:solidFill>
              </a:rPr>
              <a:t> , </a:t>
            </a:r>
            <a:r>
              <a:rPr lang="en-US" dirty="0" err="1" smtClean="0">
                <a:solidFill>
                  <a:srgbClr val="C00000"/>
                </a:solidFill>
              </a:rPr>
              <a:t>Dashrath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Chhand</a:t>
            </a:r>
            <a:r>
              <a:rPr lang="en-US" dirty="0" smtClean="0">
                <a:solidFill>
                  <a:srgbClr val="C00000"/>
                </a:solidFill>
              </a:rPr>
              <a:t> , Dharma </a:t>
            </a:r>
            <a:r>
              <a:rPr lang="en-US" dirty="0" err="1" smtClean="0">
                <a:solidFill>
                  <a:srgbClr val="C00000"/>
                </a:solidFill>
              </a:rPr>
              <a:t>Bhakta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Mathema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Gangalal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Shrestha</a:t>
            </a:r>
            <a:r>
              <a:rPr lang="en-US" dirty="0" smtClean="0">
                <a:solidFill>
                  <a:srgbClr val="C00000"/>
                </a:solidFill>
              </a:rPr>
              <a:t> got Martyrdom in 1997 B.S.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Ram </a:t>
            </a:r>
            <a:r>
              <a:rPr lang="en-US" dirty="0" err="1" smtClean="0">
                <a:solidFill>
                  <a:srgbClr val="C00000"/>
                </a:solidFill>
              </a:rPr>
              <a:t>Hari</a:t>
            </a:r>
            <a:r>
              <a:rPr lang="en-US" dirty="0" smtClean="0">
                <a:solidFill>
                  <a:srgbClr val="C00000"/>
                </a:solidFill>
              </a:rPr>
              <a:t> Sharma , </a:t>
            </a:r>
            <a:r>
              <a:rPr lang="en-US" dirty="0" err="1" smtClean="0">
                <a:solidFill>
                  <a:srgbClr val="C00000"/>
                </a:solidFill>
              </a:rPr>
              <a:t>Tanka</a:t>
            </a:r>
            <a:r>
              <a:rPr lang="en-US" dirty="0" smtClean="0">
                <a:solidFill>
                  <a:srgbClr val="C00000"/>
                </a:solidFill>
              </a:rPr>
              <a:t> Prasad </a:t>
            </a:r>
            <a:r>
              <a:rPr lang="en-US" dirty="0" err="1" smtClean="0">
                <a:solidFill>
                  <a:srgbClr val="C00000"/>
                </a:solidFill>
              </a:rPr>
              <a:t>Acharya</a:t>
            </a:r>
            <a:r>
              <a:rPr lang="en-US" dirty="0" smtClean="0">
                <a:solidFill>
                  <a:srgbClr val="C00000"/>
                </a:solidFill>
              </a:rPr>
              <a:t> were put lifelong in jail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6901026506_264478decc_b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990600"/>
            <a:ext cx="5029200" cy="5562600"/>
          </a:xfrm>
        </p:spPr>
      </p:pic>
      <p:pic>
        <p:nvPicPr>
          <p:cNvPr id="6" name="Picture 5" descr="dashrath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5400" y="990600"/>
            <a:ext cx="4038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flag-of-nepali-congress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844" y="304800"/>
            <a:ext cx="8123956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Nepali Congress 2006 B.S.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Nepali people formed a political party in Calcutta in 2003 named </a:t>
            </a:r>
            <a:r>
              <a:rPr lang="en-US" b="1" dirty="0" err="1" smtClean="0">
                <a:solidFill>
                  <a:srgbClr val="C00000"/>
                </a:solidFill>
              </a:rPr>
              <a:t>Akhil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Bharatiya</a:t>
            </a:r>
            <a:r>
              <a:rPr lang="en-US" b="1" dirty="0" smtClean="0">
                <a:solidFill>
                  <a:srgbClr val="C00000"/>
                </a:solidFill>
              </a:rPr>
              <a:t> Nepali </a:t>
            </a:r>
            <a:r>
              <a:rPr lang="en-US" b="1" dirty="0" err="1" smtClean="0">
                <a:solidFill>
                  <a:srgbClr val="C00000"/>
                </a:solidFill>
              </a:rPr>
              <a:t>Rastriya</a:t>
            </a:r>
            <a:r>
              <a:rPr lang="en-US" b="1" dirty="0" smtClean="0">
                <a:solidFill>
                  <a:srgbClr val="C00000"/>
                </a:solidFill>
              </a:rPr>
              <a:t> Congress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Chairperson of this party was </a:t>
            </a:r>
            <a:r>
              <a:rPr lang="en-US" b="1" dirty="0" err="1" smtClean="0">
                <a:solidFill>
                  <a:srgbClr val="C00000"/>
                </a:solidFill>
              </a:rPr>
              <a:t>Tanka</a:t>
            </a:r>
            <a:r>
              <a:rPr lang="en-US" b="1" dirty="0" smtClean="0">
                <a:solidFill>
                  <a:srgbClr val="C00000"/>
                </a:solidFill>
              </a:rPr>
              <a:t> Prasad </a:t>
            </a:r>
            <a:r>
              <a:rPr lang="en-US" b="1" dirty="0" err="1" smtClean="0">
                <a:solidFill>
                  <a:srgbClr val="C00000"/>
                </a:solidFill>
              </a:rPr>
              <a:t>Acharya</a:t>
            </a:r>
            <a:r>
              <a:rPr lang="en-US" b="1" dirty="0" smtClean="0">
                <a:solidFill>
                  <a:srgbClr val="C00000"/>
                </a:solidFill>
              </a:rPr>
              <a:t> and acting chairperson was B.P.  Koirala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Other members were Bal Chandra Sharma, </a:t>
            </a:r>
            <a:r>
              <a:rPr lang="en-US" b="1" dirty="0" err="1" smtClean="0">
                <a:solidFill>
                  <a:srgbClr val="C00000"/>
                </a:solidFill>
              </a:rPr>
              <a:t>Dilli</a:t>
            </a:r>
            <a:r>
              <a:rPr lang="en-US" b="1" dirty="0" smtClean="0">
                <a:solidFill>
                  <a:srgbClr val="C00000"/>
                </a:solidFill>
              </a:rPr>
              <a:t> Raman </a:t>
            </a:r>
            <a:r>
              <a:rPr lang="en-US" b="1" dirty="0" err="1" smtClean="0">
                <a:solidFill>
                  <a:srgbClr val="C00000"/>
                </a:solidFill>
              </a:rPr>
              <a:t>Regmi</a:t>
            </a:r>
            <a:r>
              <a:rPr lang="en-US" b="1" dirty="0" smtClean="0">
                <a:solidFill>
                  <a:srgbClr val="C00000"/>
                </a:solidFill>
              </a:rPr>
              <a:t>, Krishna Prasad Bhattarai, Ganesh Man Singh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 27 </a:t>
            </a:r>
            <a:r>
              <a:rPr lang="en-US" b="1" dirty="0" err="1" smtClean="0">
                <a:solidFill>
                  <a:srgbClr val="C00000"/>
                </a:solidFill>
              </a:rPr>
              <a:t>Chaitra</a:t>
            </a:r>
            <a:r>
              <a:rPr lang="en-US" b="1" dirty="0" smtClean="0">
                <a:solidFill>
                  <a:srgbClr val="C00000"/>
                </a:solidFill>
              </a:rPr>
              <a:t> 2006 B.S. Nepali </a:t>
            </a:r>
            <a:r>
              <a:rPr lang="en-US" b="1" dirty="0" err="1" smtClean="0">
                <a:solidFill>
                  <a:srgbClr val="C00000"/>
                </a:solidFill>
              </a:rPr>
              <a:t>Rastriya</a:t>
            </a:r>
            <a:r>
              <a:rPr lang="en-US" b="1" dirty="0" smtClean="0">
                <a:solidFill>
                  <a:srgbClr val="C00000"/>
                </a:solidFill>
              </a:rPr>
              <a:t> Congress and Nepali </a:t>
            </a:r>
            <a:r>
              <a:rPr lang="en-US" b="1" dirty="0" err="1" smtClean="0">
                <a:solidFill>
                  <a:srgbClr val="C00000"/>
                </a:solidFill>
              </a:rPr>
              <a:t>Prajatantra</a:t>
            </a:r>
            <a:r>
              <a:rPr lang="en-US" b="1" dirty="0" smtClean="0">
                <a:solidFill>
                  <a:srgbClr val="C00000"/>
                </a:solidFill>
              </a:rPr>
              <a:t> Congress merged and Nepali Congress formed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 of 2007 B.S.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responsible to the Revolution of 2007 B.S.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600" dirty="0" smtClean="0">
                <a:solidFill>
                  <a:srgbClr val="C00000"/>
                </a:solidFill>
              </a:rPr>
              <a:t>Economic Condition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600" dirty="0" smtClean="0">
                <a:solidFill>
                  <a:srgbClr val="C00000"/>
                </a:solidFill>
              </a:rPr>
              <a:t>Social Factor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600" dirty="0" smtClean="0">
                <a:solidFill>
                  <a:srgbClr val="C00000"/>
                </a:solidFill>
              </a:rPr>
              <a:t>Political Factor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600" dirty="0" smtClean="0">
                <a:solidFill>
                  <a:srgbClr val="C00000"/>
                </a:solidFill>
              </a:rPr>
              <a:t>International Factor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Economic Condition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During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period economic development was not made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Agriculture was traditional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Industries were not established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Nepali people were </a:t>
            </a:r>
            <a:r>
              <a:rPr lang="en-US" dirty="0" err="1" smtClean="0">
                <a:solidFill>
                  <a:srgbClr val="C00000"/>
                </a:solidFill>
              </a:rPr>
              <a:t>poor,uneducated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spent wealth of nation as their own personnel property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Nepali people were in miserable condition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Social Factor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Nepali society </a:t>
            </a:r>
            <a:r>
              <a:rPr lang="en-US" dirty="0" err="1" smtClean="0">
                <a:solidFill>
                  <a:srgbClr val="C00000"/>
                </a:solidFill>
              </a:rPr>
              <a:t>wasdivided</a:t>
            </a:r>
            <a:r>
              <a:rPr lang="en-US" dirty="0" smtClean="0">
                <a:solidFill>
                  <a:srgbClr val="C00000"/>
                </a:solidFill>
              </a:rPr>
              <a:t> into different social caste and creed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There was no social security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sisters and daughters were sexually harassed by </a:t>
            </a:r>
            <a:r>
              <a:rPr lang="en-US" dirty="0" err="1" smtClean="0">
                <a:solidFill>
                  <a:srgbClr val="C00000"/>
                </a:solidFill>
              </a:rPr>
              <a:t>Ranas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Women were exploited in every field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Child marriage, polygamy, unequal marriage was prevalent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social </a:t>
            </a:r>
            <a:r>
              <a:rPr lang="en-US" dirty="0" err="1" smtClean="0">
                <a:solidFill>
                  <a:srgbClr val="C00000"/>
                </a:solidFill>
              </a:rPr>
              <a:t>siituation</a:t>
            </a:r>
            <a:r>
              <a:rPr lang="en-US" dirty="0" smtClean="0">
                <a:solidFill>
                  <a:srgbClr val="C00000"/>
                </a:solidFill>
              </a:rPr>
              <a:t> of the then society played an important role for the revolution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Political Factor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People had no right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They could not raise any voice against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government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People had no right to open association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Only prime minister speak that was law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Prime minister voice was the last </a:t>
            </a:r>
            <a:r>
              <a:rPr lang="en-US" dirty="0" err="1" smtClean="0">
                <a:solidFill>
                  <a:srgbClr val="C00000"/>
                </a:solidFill>
              </a:rPr>
              <a:t>decisionfor</a:t>
            </a:r>
            <a:r>
              <a:rPr lang="en-US" dirty="0" smtClean="0">
                <a:solidFill>
                  <a:srgbClr val="C00000"/>
                </a:solidFill>
              </a:rPr>
              <a:t> the punishment and even for the death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To get political right people had to throw oligarchy government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of war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Company government created disputes over </a:t>
            </a:r>
            <a:r>
              <a:rPr lang="en-US" dirty="0" err="1" smtClean="0">
                <a:solidFill>
                  <a:srgbClr val="C00000"/>
                </a:solidFill>
              </a:rPr>
              <a:t>Butwal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Syuraj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Formarily</a:t>
            </a:r>
            <a:r>
              <a:rPr lang="en-US" dirty="0" smtClean="0">
                <a:solidFill>
                  <a:srgbClr val="C00000"/>
                </a:solidFill>
              </a:rPr>
              <a:t> these states were under the King of </a:t>
            </a:r>
            <a:r>
              <a:rPr lang="en-US" dirty="0" err="1" smtClean="0">
                <a:solidFill>
                  <a:srgbClr val="C00000"/>
                </a:solidFill>
              </a:rPr>
              <a:t>Palpa</a:t>
            </a:r>
            <a:r>
              <a:rPr lang="en-US" dirty="0" smtClean="0">
                <a:solidFill>
                  <a:srgbClr val="C00000"/>
                </a:solidFill>
              </a:rPr>
              <a:t> who used to pay land tax to the King of </a:t>
            </a:r>
            <a:r>
              <a:rPr lang="en-US" dirty="0" err="1" smtClean="0">
                <a:solidFill>
                  <a:srgbClr val="C00000"/>
                </a:solidFill>
              </a:rPr>
              <a:t>Awadha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The East India Company claimed these states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English Governor general sent a letter of intimidation to Nepal immediately to vacant </a:t>
            </a:r>
            <a:r>
              <a:rPr lang="en-US" dirty="0" err="1" smtClean="0">
                <a:solidFill>
                  <a:srgbClr val="C00000"/>
                </a:solidFill>
              </a:rPr>
              <a:t>Butwal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Syuraj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Nepal decided not to leave these states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Thus in 1871 B.S. Governor General Lord Hasting declared war against Nepal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International Factor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government existed with the support of the East India Company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government became helpless when East India Company fled from India in 1948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Nepali leader took part in Indian war of independence and got knowledge about the revolution and freedom of the people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 helped the movement of Nepal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Finally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had to accept the defeat and surrender power to the people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tri-party agreement was made in India to introduce democracy and stop revolution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Political Situation from 2007 to 2017 B.S.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The king, Nepali Congress and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agreed to make a democratic constitution and on the basis of the constitution a general election was to be  held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For that purpose a joint cabinet was made under the leadership of Mohan </a:t>
            </a:r>
            <a:r>
              <a:rPr lang="en-US" dirty="0" err="1" smtClean="0">
                <a:solidFill>
                  <a:srgbClr val="C00000"/>
                </a:solidFill>
              </a:rPr>
              <a:t>Shamsher</a:t>
            </a:r>
            <a:r>
              <a:rPr lang="en-US" dirty="0" smtClean="0">
                <a:solidFill>
                  <a:srgbClr val="C00000"/>
                </a:solidFill>
              </a:rPr>
              <a:t>. In this cabinet Nepali congress also participated. But the cabinet could not last because of dispute between Nepali congress and </a:t>
            </a:r>
            <a:r>
              <a:rPr lang="en-US" dirty="0" err="1" smtClean="0">
                <a:solidFill>
                  <a:srgbClr val="C00000"/>
                </a:solidFill>
              </a:rPr>
              <a:t>Rana</a:t>
            </a:r>
            <a:r>
              <a:rPr lang="en-US" dirty="0" smtClean="0">
                <a:solidFill>
                  <a:srgbClr val="C00000"/>
                </a:solidFill>
              </a:rPr>
              <a:t> Prime Minister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After that cabinet was formed in </a:t>
            </a:r>
            <a:r>
              <a:rPr lang="en-US" dirty="0" err="1" smtClean="0">
                <a:solidFill>
                  <a:srgbClr val="C00000"/>
                </a:solidFill>
              </a:rPr>
              <a:t>Shrawan</a:t>
            </a:r>
            <a:r>
              <a:rPr lang="en-US" dirty="0" smtClean="0">
                <a:solidFill>
                  <a:srgbClr val="C00000"/>
                </a:solidFill>
              </a:rPr>
              <a:t> 2009 B.S. under the leadership of </a:t>
            </a:r>
            <a:r>
              <a:rPr lang="en-US" dirty="0" err="1" smtClean="0">
                <a:solidFill>
                  <a:srgbClr val="C00000"/>
                </a:solidFill>
              </a:rPr>
              <a:t>Matrika</a:t>
            </a:r>
            <a:r>
              <a:rPr lang="en-US" dirty="0" smtClean="0">
                <a:solidFill>
                  <a:srgbClr val="C00000"/>
                </a:solidFill>
              </a:rPr>
              <a:t> Prasad Koirala. He resigned from the post in </a:t>
            </a:r>
            <a:r>
              <a:rPr lang="en-US" dirty="0" err="1" smtClean="0">
                <a:solidFill>
                  <a:srgbClr val="C00000"/>
                </a:solidFill>
              </a:rPr>
              <a:t>Asad</a:t>
            </a:r>
            <a:r>
              <a:rPr lang="en-US" dirty="0" smtClean="0">
                <a:solidFill>
                  <a:srgbClr val="C00000"/>
                </a:solidFill>
              </a:rPr>
              <a:t> 2010 B.S.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After the resignation an Advisory government worked </a:t>
            </a:r>
            <a:r>
              <a:rPr lang="en-US" dirty="0" err="1" smtClean="0">
                <a:solidFill>
                  <a:srgbClr val="C00000"/>
                </a:solidFill>
              </a:rPr>
              <a:t>upto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Ashad</a:t>
            </a:r>
            <a:r>
              <a:rPr lang="en-US" dirty="0" smtClean="0">
                <a:solidFill>
                  <a:srgbClr val="C00000"/>
                </a:solidFill>
              </a:rPr>
              <a:t> 2010 B.S.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Again </a:t>
            </a:r>
            <a:r>
              <a:rPr lang="en-US" dirty="0" err="1" smtClean="0">
                <a:solidFill>
                  <a:srgbClr val="C00000"/>
                </a:solidFill>
              </a:rPr>
              <a:t>Matrika</a:t>
            </a:r>
            <a:r>
              <a:rPr lang="en-US" dirty="0" smtClean="0">
                <a:solidFill>
                  <a:srgbClr val="C00000"/>
                </a:solidFill>
              </a:rPr>
              <a:t> Prasad Koirala became prime minister. He resigned on 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Baisakh</a:t>
            </a:r>
            <a:r>
              <a:rPr lang="en-US" dirty="0" smtClean="0">
                <a:solidFill>
                  <a:srgbClr val="C00000"/>
                </a:solidFill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King </a:t>
            </a:r>
            <a:r>
              <a:rPr lang="en-US" dirty="0" err="1" smtClean="0">
                <a:solidFill>
                  <a:srgbClr val="C00000"/>
                </a:solidFill>
              </a:rPr>
              <a:t>Tribhuwan</a:t>
            </a:r>
            <a:r>
              <a:rPr lang="en-US" dirty="0" smtClean="0">
                <a:solidFill>
                  <a:srgbClr val="C00000"/>
                </a:solidFill>
              </a:rPr>
              <a:t> went to Switzerland for treatment in 2011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The then Prince </a:t>
            </a:r>
            <a:r>
              <a:rPr lang="en-US" dirty="0" err="1" smtClean="0">
                <a:solidFill>
                  <a:srgbClr val="C00000"/>
                </a:solidFill>
              </a:rPr>
              <a:t>Mahendra</a:t>
            </a:r>
            <a:r>
              <a:rPr lang="en-US" dirty="0" smtClean="0">
                <a:solidFill>
                  <a:srgbClr val="C00000"/>
                </a:solidFill>
              </a:rPr>
              <a:t> directly ruled for one year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C00000"/>
                </a:solidFill>
              </a:rPr>
              <a:t>Tanka</a:t>
            </a:r>
            <a:r>
              <a:rPr lang="en-US" dirty="0" smtClean="0">
                <a:solidFill>
                  <a:srgbClr val="C00000"/>
                </a:solidFill>
              </a:rPr>
              <a:t> Prasad </a:t>
            </a:r>
            <a:r>
              <a:rPr lang="en-US" dirty="0" err="1" smtClean="0">
                <a:solidFill>
                  <a:srgbClr val="C00000"/>
                </a:solidFill>
              </a:rPr>
              <a:t>Acharya</a:t>
            </a:r>
            <a:r>
              <a:rPr lang="en-US" dirty="0" smtClean="0">
                <a:solidFill>
                  <a:srgbClr val="C00000"/>
                </a:solidFill>
              </a:rPr>
              <a:t> become Prime  Minister in 2013 B.S.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Due to political instability this government also resigned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.-K-I-Singh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-10000" contrast="20000"/>
          </a:blip>
          <a:stretch>
            <a:fillRect/>
          </a:stretch>
        </p:blipFill>
        <p:spPr>
          <a:xfrm>
            <a:off x="381000" y="304800"/>
            <a:ext cx="8534400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Dr K. I. Singh became prime minister for 110 days in </a:t>
            </a:r>
            <a:r>
              <a:rPr lang="en-US" b="1" dirty="0" err="1" smtClean="0">
                <a:solidFill>
                  <a:srgbClr val="C00000"/>
                </a:solidFill>
              </a:rPr>
              <a:t>Shrawan</a:t>
            </a:r>
            <a:r>
              <a:rPr lang="en-US" b="1" dirty="0" smtClean="0">
                <a:solidFill>
                  <a:srgbClr val="C00000"/>
                </a:solidFill>
              </a:rPr>
              <a:t> 2014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In this time </a:t>
            </a:r>
            <a:r>
              <a:rPr lang="en-US" b="1" dirty="0" err="1" smtClean="0">
                <a:solidFill>
                  <a:srgbClr val="C00000"/>
                </a:solidFill>
              </a:rPr>
              <a:t>nepali</a:t>
            </a:r>
            <a:r>
              <a:rPr lang="en-US" b="1" dirty="0" smtClean="0">
                <a:solidFill>
                  <a:srgbClr val="C00000"/>
                </a:solidFill>
              </a:rPr>
              <a:t> congress started disobedient movement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Constitution draft committee was formed and the date of general election was declared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The constitution was introduced on the 1</a:t>
            </a:r>
            <a:r>
              <a:rPr lang="en-US" b="1" baseline="30000" dirty="0" smtClean="0">
                <a:solidFill>
                  <a:srgbClr val="C00000"/>
                </a:solidFill>
              </a:rPr>
              <a:t>st</a:t>
            </a:r>
            <a:r>
              <a:rPr lang="en-US" b="1" dirty="0" smtClean="0">
                <a:solidFill>
                  <a:srgbClr val="C00000"/>
                </a:solidFill>
              </a:rPr>
              <a:t> of </a:t>
            </a:r>
            <a:r>
              <a:rPr lang="en-US" b="1" dirty="0" err="1" smtClean="0">
                <a:solidFill>
                  <a:srgbClr val="C00000"/>
                </a:solidFill>
              </a:rPr>
              <a:t>Falgun</a:t>
            </a:r>
            <a:r>
              <a:rPr lang="en-US" b="1" dirty="0" smtClean="0">
                <a:solidFill>
                  <a:srgbClr val="C00000"/>
                </a:solidFill>
              </a:rPr>
              <a:t> 2015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General election was held on 17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Falgun</a:t>
            </a:r>
            <a:r>
              <a:rPr lang="en-US" b="1" dirty="0" smtClean="0">
                <a:solidFill>
                  <a:srgbClr val="C00000"/>
                </a:solidFill>
              </a:rPr>
              <a:t> 2015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70920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0"/>
            <a:ext cx="8153400" cy="6858000"/>
          </a:xfrm>
          <a:prstGeom prst="rect">
            <a:avLst/>
          </a:prstGeom>
        </p:spPr>
      </p:pic>
      <p:pic>
        <p:nvPicPr>
          <p:cNvPr id="5" name="Picture 4" descr="flag-of-nepali-congress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b="1" spc="300" dirty="0" smtClean="0">
                <a:solidFill>
                  <a:srgbClr val="C00000"/>
                </a:solidFill>
              </a:rPr>
              <a:t>In the general election Nepali congress secured more than two third majority in 109 member House of Representative.</a:t>
            </a:r>
          </a:p>
          <a:p>
            <a:pPr algn="just"/>
            <a:r>
              <a:rPr lang="en-US" sz="3600" b="1" spc="300" dirty="0" smtClean="0">
                <a:solidFill>
                  <a:srgbClr val="C00000"/>
                </a:solidFill>
              </a:rPr>
              <a:t>It got 74 seat</a:t>
            </a:r>
          </a:p>
          <a:p>
            <a:pPr algn="just"/>
            <a:r>
              <a:rPr lang="en-US" sz="3600" b="1" spc="300" dirty="0" smtClean="0">
                <a:solidFill>
                  <a:srgbClr val="C00000"/>
                </a:solidFill>
              </a:rPr>
              <a:t>B.P. Koirala became the first elected Prime Minister of Nepal in 2016 B.S.</a:t>
            </a:r>
            <a:endParaRPr lang="en-US" sz="3600" b="1" spc="3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Nepali Congress Government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 BE CONTINUED…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EVENTS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War of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Nalapani</a:t>
            </a:r>
            <a:endParaRPr lang="en-US" sz="4400" b="1" u="sng" dirty="0" smtClean="0">
              <a:solidFill>
                <a:srgbClr val="FF0000"/>
              </a:solidFill>
            </a:endParaRPr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War of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Deuthal</a:t>
            </a:r>
            <a:r>
              <a:rPr lang="en-US" sz="4400" b="1" u="sng" dirty="0" smtClean="0">
                <a:solidFill>
                  <a:srgbClr val="FF0000"/>
                </a:solidFill>
              </a:rPr>
              <a:t> and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Bhakti</a:t>
            </a:r>
            <a:r>
              <a:rPr lang="en-US" sz="4400" b="1" u="sng" dirty="0" smtClean="0">
                <a:solidFill>
                  <a:srgbClr val="FF0000"/>
                </a:solidFill>
              </a:rPr>
              <a:t> Thapa</a:t>
            </a:r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War of Western Side and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Amar</a:t>
            </a:r>
            <a:r>
              <a:rPr lang="en-US" sz="4400" b="1" u="sng" dirty="0" smtClean="0">
                <a:solidFill>
                  <a:srgbClr val="FF0000"/>
                </a:solidFill>
              </a:rPr>
              <a:t> Singh Thapa</a:t>
            </a:r>
          </a:p>
          <a:p>
            <a:r>
              <a:rPr lang="en-US" sz="4400" b="1" u="sng" dirty="0" err="1" smtClean="0">
                <a:solidFill>
                  <a:srgbClr val="FF0000"/>
                </a:solidFill>
              </a:rPr>
              <a:t>Sugauli</a:t>
            </a:r>
            <a:r>
              <a:rPr lang="en-US" sz="4400" b="1" u="sng" dirty="0" smtClean="0">
                <a:solidFill>
                  <a:srgbClr val="FF0000"/>
                </a:solidFill>
              </a:rPr>
              <a:t> Treaty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  <a:t>War Of </a:t>
            </a:r>
            <a:r>
              <a:rPr lang="en-US" sz="6000" b="1" dirty="0" err="1" smtClean="0">
                <a:solidFill>
                  <a:srgbClr val="FF0000"/>
                </a:solidFill>
                <a:latin typeface="Algerian" pitchFamily="82" charset="0"/>
              </a:rPr>
              <a:t>Nalapani</a:t>
            </a:r>
            <a:endParaRPr lang="en-US" sz="60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Rollo_Gillesp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3962400" cy="472440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" name="Picture 4" descr="300px-Gurkha_Commander_Nepal_W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191000" cy="4648200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lapan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381000" y="228600"/>
            <a:ext cx="85344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War of </a:t>
            </a:r>
            <a:r>
              <a:rPr lang="en-US" sz="4800" b="1" u="sng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Nalapani</a:t>
            </a:r>
            <a:endParaRPr lang="en-US" sz="4800" b="1" u="sng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Nepali troops under the leadership of commander-in-chief Bal Bhadra </a:t>
            </a:r>
            <a:r>
              <a:rPr lang="en-US" b="1" dirty="0" err="1" smtClean="0">
                <a:solidFill>
                  <a:srgbClr val="C00000"/>
                </a:solidFill>
              </a:rPr>
              <a:t>Kunwar</a:t>
            </a:r>
            <a:r>
              <a:rPr lang="en-US" b="1" dirty="0" smtClean="0">
                <a:solidFill>
                  <a:srgbClr val="C00000"/>
                </a:solidFill>
              </a:rPr>
              <a:t> fought bravely against English troops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 this war English Major General Gillespie and </a:t>
            </a:r>
            <a:r>
              <a:rPr lang="en-US" b="1" dirty="0" err="1" smtClean="0">
                <a:solidFill>
                  <a:srgbClr val="C00000"/>
                </a:solidFill>
              </a:rPr>
              <a:t>Liuetenant</a:t>
            </a:r>
            <a:r>
              <a:rPr lang="en-US" b="1" dirty="0" smtClean="0">
                <a:solidFill>
                  <a:srgbClr val="C00000"/>
                </a:solidFill>
              </a:rPr>
              <a:t> Ellis were killed by Nepali troops in </a:t>
            </a:r>
            <a:r>
              <a:rPr lang="en-US" b="1" dirty="0" err="1" smtClean="0">
                <a:solidFill>
                  <a:srgbClr val="C00000"/>
                </a:solidFill>
              </a:rPr>
              <a:t>Khalanga</a:t>
            </a:r>
            <a:r>
              <a:rPr lang="en-US" b="1" dirty="0" smtClean="0">
                <a:solidFill>
                  <a:srgbClr val="C00000"/>
                </a:solidFill>
              </a:rPr>
              <a:t> fort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English troops cut off water supply to fort of </a:t>
            </a:r>
            <a:r>
              <a:rPr lang="en-US" b="1" dirty="0" err="1" smtClean="0">
                <a:solidFill>
                  <a:srgbClr val="C00000"/>
                </a:solidFill>
              </a:rPr>
              <a:t>Khalanga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Nepali troops including women , children and old men fought there </a:t>
            </a:r>
            <a:r>
              <a:rPr lang="en-US" b="1" dirty="0" err="1" smtClean="0">
                <a:solidFill>
                  <a:srgbClr val="C00000"/>
                </a:solidFill>
              </a:rPr>
              <a:t>upto</a:t>
            </a:r>
            <a:r>
              <a:rPr lang="en-US" b="1" dirty="0" smtClean="0">
                <a:solidFill>
                  <a:srgbClr val="C00000"/>
                </a:solidFill>
              </a:rPr>
              <a:t> their last breathe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Nepali women showed their extra-ordinary </a:t>
            </a:r>
            <a:r>
              <a:rPr lang="en-US" b="1" dirty="0" err="1" smtClean="0">
                <a:solidFill>
                  <a:srgbClr val="C00000"/>
                </a:solidFill>
              </a:rPr>
              <a:t>talency</a:t>
            </a:r>
            <a:r>
              <a:rPr lang="en-US" b="1" dirty="0" smtClean="0">
                <a:solidFill>
                  <a:srgbClr val="C00000"/>
                </a:solidFill>
              </a:rPr>
              <a:t> in the war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iLoK (1)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381000"/>
            <a:ext cx="81534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of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Deuthali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Bhakti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Thapa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724400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rgbClr val="C00000"/>
                </a:solidFill>
              </a:rPr>
              <a:t>Deuthal</a:t>
            </a:r>
            <a:r>
              <a:rPr lang="en-US" dirty="0" smtClean="0">
                <a:solidFill>
                  <a:srgbClr val="C00000"/>
                </a:solidFill>
              </a:rPr>
              <a:t> was seized by English troops so most of western side of Nepal became unsecure</a:t>
            </a:r>
          </a:p>
          <a:p>
            <a:pPr algn="just"/>
            <a:r>
              <a:rPr lang="en-US" dirty="0" err="1" smtClean="0">
                <a:solidFill>
                  <a:srgbClr val="C00000"/>
                </a:solidFill>
              </a:rPr>
              <a:t>Bhakti</a:t>
            </a:r>
            <a:r>
              <a:rPr lang="en-US" dirty="0" smtClean="0">
                <a:solidFill>
                  <a:srgbClr val="C00000"/>
                </a:solidFill>
              </a:rPr>
              <a:t> Thapa went </a:t>
            </a:r>
            <a:r>
              <a:rPr lang="en-US" dirty="0" err="1" smtClean="0">
                <a:solidFill>
                  <a:srgbClr val="C00000"/>
                </a:solidFill>
              </a:rPr>
              <a:t>Deuthal</a:t>
            </a:r>
            <a:r>
              <a:rPr lang="en-US" dirty="0" smtClean="0">
                <a:solidFill>
                  <a:srgbClr val="C00000"/>
                </a:solidFill>
              </a:rPr>
              <a:t> to return it with 2000 army</a:t>
            </a:r>
          </a:p>
          <a:p>
            <a:pPr algn="just"/>
            <a:r>
              <a:rPr lang="en-US" dirty="0" err="1" smtClean="0">
                <a:solidFill>
                  <a:srgbClr val="C00000"/>
                </a:solidFill>
              </a:rPr>
              <a:t>Bhakti</a:t>
            </a:r>
            <a:r>
              <a:rPr lang="en-US" dirty="0" smtClean="0">
                <a:solidFill>
                  <a:srgbClr val="C00000"/>
                </a:solidFill>
              </a:rPr>
              <a:t> Thapa fought very bravery in this war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Suddenly a cannon bullet seared his chest and he attained martyrdom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of western side and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Singh Thapa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Amar</a:t>
            </a:r>
            <a:r>
              <a:rPr lang="en-US" dirty="0" smtClean="0">
                <a:solidFill>
                  <a:srgbClr val="C00000"/>
                </a:solidFill>
              </a:rPr>
              <a:t> Singh Thapa was sent to western Nepal to fight against company troops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He fought bravery but he had not adequate weapons and sufficient army personnel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He had only 250 armies so last he surrendered to </a:t>
            </a:r>
            <a:r>
              <a:rPr lang="en-US" dirty="0" err="1" smtClean="0">
                <a:solidFill>
                  <a:srgbClr val="C00000"/>
                </a:solidFill>
              </a:rPr>
              <a:t>Ochterlony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1331</Words>
  <Application>Microsoft Office PowerPoint</Application>
  <PresentationFormat>On-screen Show (4:3)</PresentationFormat>
  <Paragraphs>128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POLITICAL HISTORY OF NEPAL - II</vt:lpstr>
      <vt:lpstr>ANGLO – NEPAL WAR</vt:lpstr>
      <vt:lpstr>Cause of war</vt:lpstr>
      <vt:lpstr>WAR EVENTS</vt:lpstr>
      <vt:lpstr>War Of Nalapani</vt:lpstr>
      <vt:lpstr>War of Nalapani</vt:lpstr>
      <vt:lpstr>Slide 7</vt:lpstr>
      <vt:lpstr>War of Deuthali and Bhakti Thapa</vt:lpstr>
      <vt:lpstr>War of western side and Amar Singh Thapa</vt:lpstr>
      <vt:lpstr>Slide 10</vt:lpstr>
      <vt:lpstr>SUGAULI TREATY</vt:lpstr>
      <vt:lpstr>Slide 12</vt:lpstr>
      <vt:lpstr>Slide 13</vt:lpstr>
      <vt:lpstr>Slide 14</vt:lpstr>
      <vt:lpstr>Slide 15</vt:lpstr>
      <vt:lpstr>THE  RANAS</vt:lpstr>
      <vt:lpstr>Rana Period (1902-2007 </vt:lpstr>
      <vt:lpstr>Anti Rana movement</vt:lpstr>
      <vt:lpstr>Efforts of Nepali people against Rana</vt:lpstr>
      <vt:lpstr>Slide 20</vt:lpstr>
      <vt:lpstr>Praja Parisad (1993 B.S.)</vt:lpstr>
      <vt:lpstr>Slide 22</vt:lpstr>
      <vt:lpstr>Slide 23</vt:lpstr>
      <vt:lpstr>Nepali Congress 2006 B.S.</vt:lpstr>
      <vt:lpstr>Revolution of 2007 B.S.</vt:lpstr>
      <vt:lpstr>Factor responsible to the Revolution of 2007 B.S.</vt:lpstr>
      <vt:lpstr>Economic Condition </vt:lpstr>
      <vt:lpstr>Social Factor </vt:lpstr>
      <vt:lpstr>Political Factor </vt:lpstr>
      <vt:lpstr>International Factor </vt:lpstr>
      <vt:lpstr>Political Situation from 2007 to 2017 B.S.</vt:lpstr>
      <vt:lpstr>Slide 32</vt:lpstr>
      <vt:lpstr>Slide 33</vt:lpstr>
      <vt:lpstr>Slide 34</vt:lpstr>
      <vt:lpstr>Formation of Nepali Congress Government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HISTORY OF NEPAL - II</dc:title>
  <dc:creator>thapa</dc:creator>
  <cp:lastModifiedBy>lenovo</cp:lastModifiedBy>
  <cp:revision>54</cp:revision>
  <dcterms:created xsi:type="dcterms:W3CDTF">2016-05-03T10:14:18Z</dcterms:created>
  <dcterms:modified xsi:type="dcterms:W3CDTF">2016-05-17T09:19:33Z</dcterms:modified>
</cp:coreProperties>
</file>