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EC46-A106-4AAA-85EE-D5B81D270E00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6A8-5F76-4EAE-B041-EC5E83D8E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EC46-A106-4AAA-85EE-D5B81D270E00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6A8-5F76-4EAE-B041-EC5E83D8E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EC46-A106-4AAA-85EE-D5B81D270E00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6A8-5F76-4EAE-B041-EC5E83D8E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EC46-A106-4AAA-85EE-D5B81D270E00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6A8-5F76-4EAE-B041-EC5E83D8E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EC46-A106-4AAA-85EE-D5B81D270E00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6A8-5F76-4EAE-B041-EC5E83D8E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EC46-A106-4AAA-85EE-D5B81D270E00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6A8-5F76-4EAE-B041-EC5E83D8E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EC46-A106-4AAA-85EE-D5B81D270E00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6A8-5F76-4EAE-B041-EC5E83D8E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EC46-A106-4AAA-85EE-D5B81D270E00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6A8-5F76-4EAE-B041-EC5E83D8E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EC46-A106-4AAA-85EE-D5B81D270E00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6A8-5F76-4EAE-B041-EC5E83D8E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EC46-A106-4AAA-85EE-D5B81D270E00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6A8-5F76-4EAE-B041-EC5E83D8E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7EC46-A106-4AAA-85EE-D5B81D270E00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6A8-5F76-4EAE-B041-EC5E83D8E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7EC46-A106-4AAA-85EE-D5B81D270E00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206A8-5F76-4EAE-B041-EC5E83D8E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story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09600"/>
            <a:ext cx="8305800" cy="177165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POLITICAL HISTORY OF NEPAL - III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4495800"/>
            <a:ext cx="6400800" cy="1143000"/>
          </a:xfrm>
        </p:spPr>
        <p:txBody>
          <a:bodyPr/>
          <a:lstStyle/>
          <a:p>
            <a:pPr algn="r"/>
            <a:r>
              <a:rPr lang="en-US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 Dr Devi </a:t>
            </a:r>
            <a:r>
              <a:rPr lang="en-US" b="1" u="sng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Bdr</a:t>
            </a:r>
            <a:r>
              <a:rPr lang="en-US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Thapa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solidFill>
                  <a:srgbClr val="C00000"/>
                </a:solidFill>
              </a:rPr>
              <a:t>On 7</a:t>
            </a:r>
            <a:r>
              <a:rPr lang="en-US" baseline="30000" dirty="0" smtClean="0">
                <a:solidFill>
                  <a:srgbClr val="C00000"/>
                </a:solidFill>
              </a:rPr>
              <a:t>th</a:t>
            </a:r>
            <a:r>
              <a:rPr lang="en-US" dirty="0" smtClean="0">
                <a:solidFill>
                  <a:srgbClr val="C00000"/>
                </a:solidFill>
              </a:rPr>
              <a:t> of </a:t>
            </a:r>
            <a:r>
              <a:rPr lang="en-US" dirty="0" err="1" smtClean="0">
                <a:solidFill>
                  <a:srgbClr val="C00000"/>
                </a:solidFill>
              </a:rPr>
              <a:t>falgun</a:t>
            </a:r>
            <a:r>
              <a:rPr lang="en-US" dirty="0" smtClean="0">
                <a:solidFill>
                  <a:srgbClr val="C00000"/>
                </a:solidFill>
              </a:rPr>
              <a:t> 2046 dozens of thousand students protest at New Road 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Government procession, which was celebrating democracy day, encountered with student procession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Student clash with police at </a:t>
            </a:r>
            <a:r>
              <a:rPr lang="en-US" dirty="0" err="1" smtClean="0">
                <a:solidFill>
                  <a:srgbClr val="C00000"/>
                </a:solidFill>
              </a:rPr>
              <a:t>Indra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Chowk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Putalisadak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Asan</a:t>
            </a:r>
            <a:r>
              <a:rPr lang="en-US" dirty="0" smtClean="0">
                <a:solidFill>
                  <a:srgbClr val="C00000"/>
                </a:solidFill>
              </a:rPr>
              <a:t> and </a:t>
            </a:r>
            <a:r>
              <a:rPr lang="en-US" dirty="0" err="1" smtClean="0">
                <a:solidFill>
                  <a:srgbClr val="C00000"/>
                </a:solidFill>
              </a:rPr>
              <a:t>Kantipath</a:t>
            </a:r>
            <a:r>
              <a:rPr lang="en-US" dirty="0" smtClean="0">
                <a:solidFill>
                  <a:srgbClr val="C00000"/>
                </a:solidFill>
              </a:rPr>
              <a:t> in front of </a:t>
            </a:r>
            <a:r>
              <a:rPr lang="en-US" dirty="0" err="1" smtClean="0">
                <a:solidFill>
                  <a:srgbClr val="C00000"/>
                </a:solidFill>
              </a:rPr>
              <a:t>Singha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Darbar</a:t>
            </a:r>
            <a:endParaRPr lang="en-US" dirty="0" smtClean="0">
              <a:solidFill>
                <a:srgbClr val="C00000"/>
              </a:solidFill>
            </a:endParaRP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Police made </a:t>
            </a:r>
            <a:r>
              <a:rPr lang="en-US" dirty="0" err="1" smtClean="0">
                <a:solidFill>
                  <a:srgbClr val="C00000"/>
                </a:solidFill>
              </a:rPr>
              <a:t>lathi</a:t>
            </a:r>
            <a:r>
              <a:rPr lang="en-US" dirty="0" smtClean="0">
                <a:solidFill>
                  <a:srgbClr val="C00000"/>
                </a:solidFill>
              </a:rPr>
              <a:t> charge and used tear gas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smtClean="0">
                <a:solidFill>
                  <a:srgbClr val="C00000"/>
                </a:solidFill>
              </a:rPr>
              <a:t>On 18</a:t>
            </a:r>
            <a:r>
              <a:rPr lang="en-US" baseline="30000" dirty="0" smtClean="0">
                <a:solidFill>
                  <a:srgbClr val="C00000"/>
                </a:solidFill>
              </a:rPr>
              <a:t>th</a:t>
            </a:r>
            <a:r>
              <a:rPr lang="en-US" dirty="0" smtClean="0">
                <a:solidFill>
                  <a:srgbClr val="C00000"/>
                </a:solidFill>
              </a:rPr>
              <a:t> and 20</a:t>
            </a:r>
            <a:r>
              <a:rPr lang="en-US" baseline="30000" dirty="0" smtClean="0">
                <a:solidFill>
                  <a:srgbClr val="C00000"/>
                </a:solidFill>
              </a:rPr>
              <a:t>th</a:t>
            </a:r>
            <a:r>
              <a:rPr lang="en-US" dirty="0" smtClean="0">
                <a:solidFill>
                  <a:srgbClr val="C00000"/>
                </a:solidFill>
              </a:rPr>
              <a:t> of </a:t>
            </a:r>
            <a:r>
              <a:rPr lang="en-US" dirty="0" err="1" smtClean="0">
                <a:solidFill>
                  <a:srgbClr val="C00000"/>
                </a:solidFill>
              </a:rPr>
              <a:t>Chaitra</a:t>
            </a:r>
            <a:r>
              <a:rPr lang="en-US" dirty="0" smtClean="0">
                <a:solidFill>
                  <a:srgbClr val="C00000"/>
                </a:solidFill>
              </a:rPr>
              <a:t> a huge mass of people demonstrated in </a:t>
            </a:r>
            <a:r>
              <a:rPr lang="en-US" dirty="0" err="1" smtClean="0">
                <a:solidFill>
                  <a:srgbClr val="C00000"/>
                </a:solidFill>
              </a:rPr>
              <a:t>Patan</a:t>
            </a:r>
            <a:endParaRPr lang="en-US" dirty="0" smtClean="0">
              <a:solidFill>
                <a:srgbClr val="C00000"/>
              </a:solidFill>
            </a:endParaRP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Prime Minister </a:t>
            </a:r>
            <a:r>
              <a:rPr lang="en-US" dirty="0" err="1" smtClean="0">
                <a:solidFill>
                  <a:srgbClr val="C00000"/>
                </a:solidFill>
              </a:rPr>
              <a:t>Marich</a:t>
            </a:r>
            <a:r>
              <a:rPr lang="en-US" dirty="0" smtClean="0">
                <a:solidFill>
                  <a:srgbClr val="C00000"/>
                </a:solidFill>
              </a:rPr>
              <a:t> Man Singh resigned from the post on 24</a:t>
            </a:r>
            <a:r>
              <a:rPr lang="en-US" baseline="30000" dirty="0" smtClean="0">
                <a:solidFill>
                  <a:srgbClr val="C00000"/>
                </a:solidFill>
              </a:rPr>
              <a:t>th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Chaitra</a:t>
            </a:r>
            <a:endParaRPr lang="en-US" dirty="0" smtClean="0">
              <a:solidFill>
                <a:srgbClr val="C00000"/>
              </a:solidFill>
            </a:endParaRPr>
          </a:p>
          <a:p>
            <a:pPr algn="just"/>
            <a:r>
              <a:rPr lang="en-US" dirty="0" err="1" smtClean="0">
                <a:solidFill>
                  <a:srgbClr val="C00000"/>
                </a:solidFill>
              </a:rPr>
              <a:t>Lokendra</a:t>
            </a:r>
            <a:r>
              <a:rPr lang="en-US" dirty="0" smtClean="0">
                <a:solidFill>
                  <a:srgbClr val="C00000"/>
                </a:solidFill>
              </a:rPr>
              <a:t> Bahadur </a:t>
            </a:r>
            <a:r>
              <a:rPr lang="en-US" dirty="0" err="1" smtClean="0">
                <a:solidFill>
                  <a:srgbClr val="C00000"/>
                </a:solidFill>
              </a:rPr>
              <a:t>Chand</a:t>
            </a:r>
            <a:r>
              <a:rPr lang="en-US" dirty="0" smtClean="0">
                <a:solidFill>
                  <a:srgbClr val="C00000"/>
                </a:solidFill>
              </a:rPr>
              <a:t> became Prime Minister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Against Royal proclamation a huge mass of people </a:t>
            </a:r>
            <a:r>
              <a:rPr lang="en-US" dirty="0" err="1" smtClean="0">
                <a:solidFill>
                  <a:srgbClr val="C00000"/>
                </a:solidFill>
              </a:rPr>
              <a:t>organised</a:t>
            </a:r>
            <a:r>
              <a:rPr lang="en-US" dirty="0" smtClean="0">
                <a:solidFill>
                  <a:srgbClr val="C00000"/>
                </a:solidFill>
              </a:rPr>
              <a:t> a rally on Kings Way, the protestor tried to move towards Royal palace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People clashed with army and police and many lost their lives in this incident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solidFill>
                  <a:srgbClr val="C00000"/>
                </a:solidFill>
              </a:rPr>
              <a:t>On 26</a:t>
            </a:r>
            <a:r>
              <a:rPr lang="en-US" baseline="30000" dirty="0" smtClean="0">
                <a:solidFill>
                  <a:srgbClr val="C00000"/>
                </a:solidFill>
              </a:rPr>
              <a:t>th</a:t>
            </a:r>
            <a:r>
              <a:rPr lang="en-US" dirty="0" smtClean="0">
                <a:solidFill>
                  <a:srgbClr val="C00000"/>
                </a:solidFill>
              </a:rPr>
              <a:t> of </a:t>
            </a:r>
            <a:r>
              <a:rPr lang="en-US" dirty="0" err="1" smtClean="0">
                <a:solidFill>
                  <a:srgbClr val="C00000"/>
                </a:solidFill>
              </a:rPr>
              <a:t>Chaitra</a:t>
            </a:r>
            <a:r>
              <a:rPr lang="en-US" dirty="0" smtClean="0">
                <a:solidFill>
                  <a:srgbClr val="C00000"/>
                </a:solidFill>
              </a:rPr>
              <a:t>, King granted audience to some leaders of Political parties to have peace talk (Krishna </a:t>
            </a:r>
            <a:r>
              <a:rPr lang="en-US" dirty="0" err="1" smtClean="0">
                <a:solidFill>
                  <a:srgbClr val="C00000"/>
                </a:solidFill>
              </a:rPr>
              <a:t>Psd</a:t>
            </a:r>
            <a:r>
              <a:rPr lang="en-US" dirty="0" smtClean="0">
                <a:solidFill>
                  <a:srgbClr val="C00000"/>
                </a:solidFill>
              </a:rPr>
              <a:t> Bhattarai, </a:t>
            </a:r>
            <a:r>
              <a:rPr lang="en-US" dirty="0" err="1" smtClean="0">
                <a:solidFill>
                  <a:srgbClr val="C00000"/>
                </a:solidFill>
              </a:rPr>
              <a:t>Girija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Psdd</a:t>
            </a:r>
            <a:r>
              <a:rPr lang="en-US" dirty="0" smtClean="0">
                <a:solidFill>
                  <a:srgbClr val="C00000"/>
                </a:solidFill>
              </a:rPr>
              <a:t> Koirala, Ganesh Man Singh and </a:t>
            </a:r>
            <a:r>
              <a:rPr lang="en-US" dirty="0" err="1" smtClean="0">
                <a:solidFill>
                  <a:srgbClr val="C00000"/>
                </a:solidFill>
              </a:rPr>
              <a:t>Radhakrishna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Mainali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The King made announcement at 11:10 pm on 26</a:t>
            </a:r>
            <a:r>
              <a:rPr lang="en-US" baseline="30000" dirty="0" smtClean="0">
                <a:solidFill>
                  <a:srgbClr val="C00000"/>
                </a:solidFill>
              </a:rPr>
              <a:t>th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Chaitra</a:t>
            </a:r>
            <a:r>
              <a:rPr lang="en-US" dirty="0" smtClean="0">
                <a:solidFill>
                  <a:srgbClr val="C00000"/>
                </a:solidFill>
              </a:rPr>
              <a:t> 2046 and the ban on Political parties was lifted up and the provision of </a:t>
            </a:r>
            <a:r>
              <a:rPr lang="en-US" dirty="0" err="1" smtClean="0">
                <a:solidFill>
                  <a:srgbClr val="C00000"/>
                </a:solidFill>
              </a:rPr>
              <a:t>partyless</a:t>
            </a:r>
            <a:r>
              <a:rPr lang="en-US" dirty="0" smtClean="0">
                <a:solidFill>
                  <a:srgbClr val="C00000"/>
                </a:solidFill>
              </a:rPr>
              <a:t> was deleted from the constitution.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inggyan.jpg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228600"/>
            <a:ext cx="9144000" cy="62484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20889616">
            <a:off x="47685" y="1549722"/>
            <a:ext cx="8967427" cy="274408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Jana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Andolan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– II</a:t>
            </a:r>
            <a:b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</a:b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(People’s Movement Of 2062/63)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Jana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Andolan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algn="just"/>
            <a:r>
              <a:rPr lang="en-US" dirty="0" smtClean="0">
                <a:solidFill>
                  <a:srgbClr val="C00000"/>
                </a:solidFill>
              </a:rPr>
              <a:t>Also known as 2006 </a:t>
            </a:r>
            <a:r>
              <a:rPr lang="en-US" dirty="0" err="1" smtClean="0">
                <a:solidFill>
                  <a:srgbClr val="C00000"/>
                </a:solidFill>
              </a:rPr>
              <a:t>Loktantra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Andolan</a:t>
            </a:r>
            <a:r>
              <a:rPr lang="en-US" dirty="0" smtClean="0">
                <a:solidFill>
                  <a:srgbClr val="C00000"/>
                </a:solidFill>
              </a:rPr>
              <a:t>. </a:t>
            </a:r>
            <a:r>
              <a:rPr lang="en-US" dirty="0" err="1" smtClean="0">
                <a:solidFill>
                  <a:srgbClr val="C00000"/>
                </a:solidFill>
              </a:rPr>
              <a:t>Loktantra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Andolan</a:t>
            </a:r>
            <a:r>
              <a:rPr lang="en-US" dirty="0" smtClean="0">
                <a:solidFill>
                  <a:srgbClr val="C00000"/>
                </a:solidFill>
              </a:rPr>
              <a:t> is name given in course of agitation against the rule of Kings of Nepal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It is called Jana </a:t>
            </a:r>
            <a:r>
              <a:rPr lang="en-US" dirty="0" err="1" smtClean="0">
                <a:solidFill>
                  <a:srgbClr val="C00000"/>
                </a:solidFill>
              </a:rPr>
              <a:t>Andolan</a:t>
            </a:r>
            <a:r>
              <a:rPr lang="en-US" dirty="0" smtClean="0">
                <a:solidFill>
                  <a:srgbClr val="C00000"/>
                </a:solidFill>
              </a:rPr>
              <a:t> II because people’s movement was first launched in 1990 A.D.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Nepali people once again fought in 2006 A.D. for democracy against undemocratic rule of King </a:t>
            </a:r>
            <a:r>
              <a:rPr lang="en-US" dirty="0" err="1" smtClean="0">
                <a:solidFill>
                  <a:srgbClr val="C00000"/>
                </a:solidFill>
              </a:rPr>
              <a:t>Gyanendra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458200" cy="6172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>
                <a:solidFill>
                  <a:srgbClr val="C00000"/>
                </a:solidFill>
              </a:rPr>
              <a:t>Gyanendra</a:t>
            </a:r>
            <a:r>
              <a:rPr lang="en-US" dirty="0" smtClean="0">
                <a:solidFill>
                  <a:srgbClr val="C00000"/>
                </a:solidFill>
              </a:rPr>
              <a:t> become King after the Royal </a:t>
            </a:r>
            <a:r>
              <a:rPr lang="en-US" dirty="0" err="1" smtClean="0">
                <a:solidFill>
                  <a:srgbClr val="C00000"/>
                </a:solidFill>
              </a:rPr>
              <a:t>masssacre</a:t>
            </a:r>
            <a:r>
              <a:rPr lang="en-US" dirty="0" smtClean="0">
                <a:solidFill>
                  <a:srgbClr val="C00000"/>
                </a:solidFill>
              </a:rPr>
              <a:t> of </a:t>
            </a:r>
            <a:r>
              <a:rPr lang="en-US" dirty="0" err="1" smtClean="0">
                <a:solidFill>
                  <a:srgbClr val="C00000"/>
                </a:solidFill>
              </a:rPr>
              <a:t>Narayanhiti</a:t>
            </a:r>
            <a:r>
              <a:rPr lang="en-US" dirty="0" smtClean="0">
                <a:solidFill>
                  <a:srgbClr val="C00000"/>
                </a:solidFill>
              </a:rPr>
              <a:t> palace in 2058 B.S.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During that period Maoist insurgency was in the height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On February 2005 King </a:t>
            </a:r>
            <a:r>
              <a:rPr lang="en-US" dirty="0" err="1" smtClean="0">
                <a:solidFill>
                  <a:srgbClr val="C00000"/>
                </a:solidFill>
              </a:rPr>
              <a:t>Gyanendra</a:t>
            </a:r>
            <a:r>
              <a:rPr lang="en-US" dirty="0" smtClean="0">
                <a:solidFill>
                  <a:srgbClr val="C00000"/>
                </a:solidFill>
              </a:rPr>
              <a:t> dissolved existing government accusing political parties, political leader of being incapable to handle the </a:t>
            </a:r>
            <a:r>
              <a:rPr lang="en-US" dirty="0" err="1" smtClean="0">
                <a:solidFill>
                  <a:srgbClr val="C00000"/>
                </a:solidFill>
              </a:rPr>
              <a:t>maoists</a:t>
            </a:r>
            <a:r>
              <a:rPr lang="en-US" dirty="0" smtClean="0">
                <a:solidFill>
                  <a:srgbClr val="C00000"/>
                </a:solidFill>
              </a:rPr>
              <a:t> problem and maintain law and order in the country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He led the government himself and enforced martial law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Thus , </a:t>
            </a:r>
            <a:r>
              <a:rPr lang="en-US" dirty="0" err="1" smtClean="0">
                <a:solidFill>
                  <a:srgbClr val="C00000"/>
                </a:solidFill>
              </a:rPr>
              <a:t>polotical</a:t>
            </a:r>
            <a:r>
              <a:rPr lang="en-US" dirty="0" smtClean="0">
                <a:solidFill>
                  <a:srgbClr val="C00000"/>
                </a:solidFill>
              </a:rPr>
              <a:t> parties and Nepali people felt that democracy in Nepal was ended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To fight for democracy all Political parties united and seven parties alliance (SPA) was formed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solidFill>
                  <a:srgbClr val="C00000"/>
                </a:solidFill>
              </a:rPr>
              <a:t>12 points agreement was signed between SPA and Maoists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In this consensus </a:t>
            </a:r>
            <a:r>
              <a:rPr lang="en-US" dirty="0" err="1" smtClean="0">
                <a:solidFill>
                  <a:srgbClr val="C00000"/>
                </a:solidFill>
              </a:rPr>
              <a:t>maoist</a:t>
            </a:r>
            <a:r>
              <a:rPr lang="en-US" dirty="0" smtClean="0">
                <a:solidFill>
                  <a:srgbClr val="C00000"/>
                </a:solidFill>
              </a:rPr>
              <a:t> committed to multi party democracy and on the part of SPA </a:t>
            </a:r>
            <a:r>
              <a:rPr lang="en-US" dirty="0" err="1" smtClean="0">
                <a:solidFill>
                  <a:srgbClr val="C00000"/>
                </a:solidFill>
              </a:rPr>
              <a:t>maoist</a:t>
            </a:r>
            <a:r>
              <a:rPr lang="en-US" dirty="0" smtClean="0">
                <a:solidFill>
                  <a:srgbClr val="C00000"/>
                </a:solidFill>
              </a:rPr>
              <a:t> demand for election of Constitutional Assembly was accepted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SPA called nationwide general strike and protests continued for 19 days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Civil Society, Political parties, intellectuals, traders, industrialists, media person and general people took part in the movement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6388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solidFill>
                  <a:srgbClr val="C00000"/>
                </a:solidFill>
              </a:rPr>
              <a:t>Hundred of thousand of people came to the road without any  weapon and chanted slogans for </a:t>
            </a:r>
            <a:r>
              <a:rPr lang="en-US" dirty="0" smtClean="0">
                <a:solidFill>
                  <a:srgbClr val="C00000"/>
                </a:solidFill>
              </a:rPr>
              <a:t>democracy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On April 21, King </a:t>
            </a:r>
            <a:r>
              <a:rPr lang="en-US" dirty="0" err="1" smtClean="0">
                <a:solidFill>
                  <a:srgbClr val="C00000"/>
                </a:solidFill>
              </a:rPr>
              <a:t>Gyanendra</a:t>
            </a:r>
            <a:r>
              <a:rPr lang="en-US" dirty="0" smtClean="0">
                <a:solidFill>
                  <a:srgbClr val="C00000"/>
                </a:solidFill>
              </a:rPr>
              <a:t> requested SPA to recommend a name for the post of prime minister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Instead accepting this proposal, SPA put three demands – reinstitution of the old parliament (dissolved 18 </a:t>
            </a:r>
            <a:r>
              <a:rPr lang="en-US" dirty="0" err="1" smtClean="0">
                <a:solidFill>
                  <a:srgbClr val="C00000"/>
                </a:solidFill>
              </a:rPr>
              <a:t>Ashoj</a:t>
            </a:r>
            <a:r>
              <a:rPr lang="en-US" dirty="0" smtClean="0">
                <a:solidFill>
                  <a:srgbClr val="C00000"/>
                </a:solidFill>
              </a:rPr>
              <a:t> 2059), formation of all party government and elections to the constituent assembly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solidFill>
                  <a:srgbClr val="C00000"/>
                </a:solidFill>
              </a:rPr>
              <a:t>On April 24 2006, King </a:t>
            </a:r>
            <a:r>
              <a:rPr lang="en-US" dirty="0" err="1" smtClean="0">
                <a:solidFill>
                  <a:srgbClr val="C00000"/>
                </a:solidFill>
              </a:rPr>
              <a:t>Gyanendra</a:t>
            </a:r>
            <a:r>
              <a:rPr lang="en-US" dirty="0" smtClean="0">
                <a:solidFill>
                  <a:srgbClr val="C00000"/>
                </a:solidFill>
              </a:rPr>
              <a:t> reinstated the house representative of 2056. SPA accepted the restoration of house. All together 21 people were killed in the movement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On May 18 2006, the parliament made a historic and dramatic proclamation from the house lifting out the power of the king and pass a bill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1054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solidFill>
                  <a:srgbClr val="C00000"/>
                </a:solidFill>
              </a:rPr>
              <a:t>The declaration was as follows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dirty="0" smtClean="0">
                <a:solidFill>
                  <a:srgbClr val="C00000"/>
                </a:solidFill>
              </a:rPr>
              <a:t>Putting Nepali armies in the hands of parliament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dirty="0" smtClean="0">
                <a:solidFill>
                  <a:srgbClr val="C00000"/>
                </a:solidFill>
              </a:rPr>
              <a:t>Placing a tax on Royal family and its assets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dirty="0" smtClean="0">
                <a:solidFill>
                  <a:srgbClr val="C00000"/>
                </a:solidFill>
              </a:rPr>
              <a:t>Ending the Raj </a:t>
            </a:r>
            <a:r>
              <a:rPr lang="en-US" dirty="0" err="1" smtClean="0">
                <a:solidFill>
                  <a:srgbClr val="C00000"/>
                </a:solidFill>
              </a:rPr>
              <a:t>Parishad</a:t>
            </a:r>
            <a:r>
              <a:rPr lang="en-US" dirty="0" smtClean="0">
                <a:solidFill>
                  <a:srgbClr val="C00000"/>
                </a:solidFill>
              </a:rPr>
              <a:t>, a royal advisory council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dirty="0" smtClean="0">
                <a:solidFill>
                  <a:srgbClr val="C00000"/>
                </a:solidFill>
              </a:rPr>
              <a:t>Eliminating Royal references from army and government titles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dirty="0" smtClean="0">
                <a:solidFill>
                  <a:srgbClr val="C00000"/>
                </a:solidFill>
              </a:rPr>
              <a:t>Declaration Nepal a secular state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89713556.ektPYTcS.NepalNov072544.jpg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20962514">
            <a:off x="224918" y="1597738"/>
            <a:ext cx="8497768" cy="2782696"/>
          </a:xfrm>
        </p:spPr>
        <p:txBody>
          <a:bodyPr>
            <a:normAutofit/>
          </a:bodyPr>
          <a:lstStyle/>
          <a:p>
            <a:r>
              <a:rPr lang="en-US" sz="48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PANCHAYAT  SYSTEM</a:t>
            </a:r>
            <a:endParaRPr lang="en-US" sz="4800" b="1" spc="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0698993">
            <a:off x="271031" y="2431423"/>
            <a:ext cx="8653951" cy="2057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9600" b="1" spc="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THE END</a:t>
            </a:r>
            <a:endParaRPr lang="en-US" sz="9600" b="1" spc="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Of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Panchayat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System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 smtClean="0">
                <a:solidFill>
                  <a:srgbClr val="C00000"/>
                </a:solidFill>
              </a:rPr>
              <a:t>	King </a:t>
            </a:r>
            <a:r>
              <a:rPr lang="en-US" dirty="0" err="1" smtClean="0">
                <a:solidFill>
                  <a:srgbClr val="C00000"/>
                </a:solidFill>
              </a:rPr>
              <a:t>Mahendra</a:t>
            </a:r>
            <a:r>
              <a:rPr lang="en-US" dirty="0" smtClean="0">
                <a:solidFill>
                  <a:srgbClr val="C00000"/>
                </a:solidFill>
              </a:rPr>
              <a:t> dissolved elected Nepali Congress government on 1</a:t>
            </a:r>
            <a:r>
              <a:rPr lang="en-US" baseline="30000" dirty="0" smtClean="0">
                <a:solidFill>
                  <a:srgbClr val="C00000"/>
                </a:solidFill>
              </a:rPr>
              <a:t>st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Poush</a:t>
            </a:r>
            <a:r>
              <a:rPr lang="en-US" dirty="0" smtClean="0">
                <a:solidFill>
                  <a:srgbClr val="C00000"/>
                </a:solidFill>
              </a:rPr>
              <a:t> 2017 B.S. and introduced </a:t>
            </a:r>
            <a:r>
              <a:rPr lang="en-US" dirty="0" err="1" smtClean="0">
                <a:solidFill>
                  <a:srgbClr val="C00000"/>
                </a:solidFill>
              </a:rPr>
              <a:t>partyless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Panchayati</a:t>
            </a:r>
            <a:r>
              <a:rPr lang="en-US" dirty="0" smtClean="0">
                <a:solidFill>
                  <a:srgbClr val="C00000"/>
                </a:solidFill>
              </a:rPr>
              <a:t> Political System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</a:rPr>
              <a:t>He banned on Political Parties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</a:rPr>
              <a:t>He argued that </a:t>
            </a:r>
            <a:r>
              <a:rPr lang="en-US" dirty="0" err="1" smtClean="0">
                <a:solidFill>
                  <a:srgbClr val="C00000"/>
                </a:solidFill>
              </a:rPr>
              <a:t>Panchayat</a:t>
            </a:r>
            <a:r>
              <a:rPr lang="en-US" dirty="0" smtClean="0">
                <a:solidFill>
                  <a:srgbClr val="C00000"/>
                </a:solidFill>
              </a:rPr>
              <a:t> Democracy is the excellent democracy and best suited to Nepali land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</a:rPr>
              <a:t>In 2019 a constitution was made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</a:rPr>
              <a:t>This constitution was amended in 2024, 2032 and 2037 B.S.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solidFill>
                  <a:srgbClr val="C00000"/>
                </a:solidFill>
              </a:rPr>
              <a:t>King </a:t>
            </a:r>
            <a:r>
              <a:rPr lang="en-US" dirty="0" err="1" smtClean="0">
                <a:solidFill>
                  <a:srgbClr val="C00000"/>
                </a:solidFill>
              </a:rPr>
              <a:t>Birendra</a:t>
            </a:r>
            <a:r>
              <a:rPr lang="en-US" dirty="0" smtClean="0">
                <a:solidFill>
                  <a:srgbClr val="C00000"/>
                </a:solidFill>
              </a:rPr>
              <a:t> made a proclamation of </a:t>
            </a:r>
            <a:r>
              <a:rPr lang="en-US" dirty="0" err="1" smtClean="0">
                <a:solidFill>
                  <a:srgbClr val="C00000"/>
                </a:solidFill>
              </a:rPr>
              <a:t>refrenndum</a:t>
            </a:r>
            <a:r>
              <a:rPr lang="en-US" dirty="0" smtClean="0">
                <a:solidFill>
                  <a:srgbClr val="C00000"/>
                </a:solidFill>
              </a:rPr>
              <a:t> on 10 </a:t>
            </a:r>
            <a:r>
              <a:rPr lang="en-US" dirty="0" err="1" smtClean="0">
                <a:solidFill>
                  <a:srgbClr val="C00000"/>
                </a:solidFill>
              </a:rPr>
              <a:t>Jestha</a:t>
            </a:r>
            <a:r>
              <a:rPr lang="en-US" dirty="0" smtClean="0">
                <a:solidFill>
                  <a:srgbClr val="C00000"/>
                </a:solidFill>
              </a:rPr>
              <a:t>, which had two options: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dirty="0" smtClean="0">
                <a:solidFill>
                  <a:srgbClr val="C00000"/>
                </a:solidFill>
              </a:rPr>
              <a:t>To retain </a:t>
            </a:r>
            <a:r>
              <a:rPr lang="en-US" dirty="0" err="1" smtClean="0">
                <a:solidFill>
                  <a:srgbClr val="C00000"/>
                </a:solidFill>
              </a:rPr>
              <a:t>Panchayat</a:t>
            </a:r>
            <a:r>
              <a:rPr lang="en-US" dirty="0" smtClean="0">
                <a:solidFill>
                  <a:srgbClr val="C00000"/>
                </a:solidFill>
              </a:rPr>
              <a:t> System with correction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dirty="0" smtClean="0">
                <a:solidFill>
                  <a:srgbClr val="C00000"/>
                </a:solidFill>
              </a:rPr>
              <a:t>To establish multi party system</a:t>
            </a:r>
          </a:p>
          <a:p>
            <a:pPr marL="514350" indent="-514350" algn="just"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 marL="514350" indent="-514350" algn="just">
              <a:buFont typeface="Wingdings" pitchFamily="2" charset="2"/>
              <a:buChar char="§"/>
            </a:pPr>
            <a:r>
              <a:rPr lang="en-US" dirty="0" err="1" smtClean="0">
                <a:solidFill>
                  <a:srgbClr val="C00000"/>
                </a:solidFill>
              </a:rPr>
              <a:t>Refrendum</a:t>
            </a:r>
            <a:r>
              <a:rPr lang="en-US" dirty="0" smtClean="0">
                <a:solidFill>
                  <a:srgbClr val="C00000"/>
                </a:solidFill>
              </a:rPr>
              <a:t> was held on 20</a:t>
            </a:r>
            <a:r>
              <a:rPr lang="en-US" baseline="30000" dirty="0" smtClean="0">
                <a:solidFill>
                  <a:srgbClr val="C00000"/>
                </a:solidFill>
              </a:rPr>
              <a:t>th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Baisakh</a:t>
            </a:r>
            <a:r>
              <a:rPr lang="en-US" dirty="0" smtClean="0">
                <a:solidFill>
                  <a:srgbClr val="C00000"/>
                </a:solidFill>
              </a:rPr>
              <a:t> 2037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 of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Refrendum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219200">
                <a:tc>
                  <a:txBody>
                    <a:bodyPr/>
                    <a:lstStyle/>
                    <a:p>
                      <a:r>
                        <a:rPr lang="en-US" sz="3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Total vote casts</a:t>
                      </a:r>
                      <a:endParaRPr lang="en-US" sz="32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cap="none" spc="300" dirty="0" smtClean="0">
                          <a:ln w="17780" cmpd="sng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48,13,486 (66.92%)</a:t>
                      </a:r>
                      <a:endParaRPr lang="en-US" sz="2800" b="1" cap="none" spc="300" dirty="0">
                        <a:ln w="17780" cmpd="sng">
                          <a:solidFill>
                            <a:schemeClr val="accent2">
                              <a:lumMod val="50000"/>
                            </a:schemeClr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19200">
                <a:tc>
                  <a:txBody>
                    <a:bodyPr/>
                    <a:lstStyle/>
                    <a:p>
                      <a:r>
                        <a:rPr lang="en-US" sz="3200" b="1" cap="all" spc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Support of panchayat</a:t>
                      </a:r>
                      <a:endParaRPr lang="en-US" sz="32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cap="none" spc="300" dirty="0" smtClean="0">
                          <a:ln w="17780" cmpd="sng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24,33,452</a:t>
                      </a:r>
                      <a:endParaRPr lang="en-US" sz="2800" b="1" cap="none" spc="300" dirty="0">
                        <a:ln w="17780" cmpd="sng">
                          <a:solidFill>
                            <a:schemeClr val="accent2">
                              <a:lumMod val="50000"/>
                            </a:schemeClr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19200">
                <a:tc>
                  <a:txBody>
                    <a:bodyPr/>
                    <a:lstStyle/>
                    <a:p>
                      <a:r>
                        <a:rPr lang="en-US" sz="32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Support of multi party system</a:t>
                      </a:r>
                      <a:endParaRPr lang="en-US" sz="32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cap="none" spc="300" dirty="0" smtClean="0">
                          <a:ln w="17780" cmpd="sng">
                            <a:solidFill>
                              <a:schemeClr val="accent2">
                                <a:lumMod val="50000"/>
                              </a:schemeClr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20,07,965</a:t>
                      </a:r>
                      <a:endParaRPr lang="en-US" sz="2800" b="1" cap="none" spc="300" dirty="0">
                        <a:ln w="17780" cmpd="sng">
                          <a:solidFill>
                            <a:schemeClr val="accent2">
                              <a:lumMod val="50000"/>
                            </a:schemeClr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58674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solidFill>
                  <a:srgbClr val="C00000"/>
                </a:solidFill>
              </a:rPr>
              <a:t>After referendum third amendment was made in constitution in 2037 B.S.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Adult franchise election system was introduced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Prime Minister was from the majority of </a:t>
            </a:r>
            <a:r>
              <a:rPr lang="en-US" dirty="0" err="1" smtClean="0">
                <a:solidFill>
                  <a:srgbClr val="C00000"/>
                </a:solidFill>
              </a:rPr>
              <a:t>Rastriya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Panchayat</a:t>
            </a:r>
            <a:r>
              <a:rPr lang="en-US" dirty="0" smtClean="0">
                <a:solidFill>
                  <a:srgbClr val="C00000"/>
                </a:solidFill>
              </a:rPr>
              <a:t> members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Number of members of </a:t>
            </a:r>
            <a:r>
              <a:rPr lang="en-US" dirty="0" err="1" smtClean="0">
                <a:solidFill>
                  <a:srgbClr val="C00000"/>
                </a:solidFill>
              </a:rPr>
              <a:t>Rastriya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Panchayat</a:t>
            </a:r>
            <a:r>
              <a:rPr lang="en-US" dirty="0" smtClean="0">
                <a:solidFill>
                  <a:srgbClr val="C00000"/>
                </a:solidFill>
              </a:rPr>
              <a:t> was 140, among which 112 were elected and 28 were nominated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Prime Minister was responsible to </a:t>
            </a:r>
            <a:r>
              <a:rPr lang="en-US" dirty="0" err="1" smtClean="0">
                <a:solidFill>
                  <a:srgbClr val="C00000"/>
                </a:solidFill>
              </a:rPr>
              <a:t>Rastriya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Panchayat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9e5a8f3e0ffd16347b64cc8fd3194eaf.jpg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lum bright="-10000" contrast="-40000"/>
          </a:blip>
          <a:stretch>
            <a:fillRect/>
          </a:stretch>
        </p:blipFill>
        <p:spPr>
          <a:xfrm>
            <a:off x="228600" y="171450"/>
            <a:ext cx="8686800" cy="64579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1255472">
            <a:off x="466417" y="713244"/>
            <a:ext cx="8380913" cy="4311872"/>
          </a:xfrm>
        </p:spPr>
        <p:txBody>
          <a:bodyPr>
            <a:normAutofit/>
          </a:bodyPr>
          <a:lstStyle/>
          <a:p>
            <a:r>
              <a:rPr lang="en-US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Jana </a:t>
            </a:r>
            <a:r>
              <a:rPr lang="en-US" b="1" spc="3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Andolan</a:t>
            </a:r>
            <a:r>
              <a:rPr lang="en-US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– I</a:t>
            </a:r>
            <a:br>
              <a:rPr lang="en-US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</a:br>
            <a:r>
              <a:rPr lang="en-US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(People’s movement of 2046 )</a:t>
            </a:r>
            <a:endParaRPr lang="en-US" b="1" spc="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Causes of movement 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14800"/>
          </a:xfrm>
        </p:spPr>
        <p:txBody>
          <a:bodyPr/>
          <a:lstStyle/>
          <a:p>
            <a:pPr algn="just"/>
            <a:r>
              <a:rPr lang="en-US" dirty="0" smtClean="0">
                <a:solidFill>
                  <a:srgbClr val="C00000"/>
                </a:solidFill>
              </a:rPr>
              <a:t>There was no right to political parties </a:t>
            </a:r>
          </a:p>
          <a:p>
            <a:pPr algn="just"/>
            <a:r>
              <a:rPr lang="en-US" dirty="0" err="1" smtClean="0">
                <a:solidFill>
                  <a:srgbClr val="C00000"/>
                </a:solidFill>
              </a:rPr>
              <a:t>Panchayat</a:t>
            </a:r>
            <a:r>
              <a:rPr lang="en-US" dirty="0" smtClean="0">
                <a:solidFill>
                  <a:srgbClr val="C00000"/>
                </a:solidFill>
              </a:rPr>
              <a:t> system was autocratic and no one could oppose it 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People have no right for peaceful assembly and formation of association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pc="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EVENTS</a:t>
            </a:r>
            <a:endParaRPr lang="en-US" b="1" spc="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solidFill>
                  <a:srgbClr val="C00000"/>
                </a:solidFill>
              </a:rPr>
              <a:t>People’s movement started from 7</a:t>
            </a:r>
            <a:r>
              <a:rPr lang="en-US" baseline="30000" dirty="0" smtClean="0">
                <a:solidFill>
                  <a:srgbClr val="C00000"/>
                </a:solidFill>
              </a:rPr>
              <a:t>th</a:t>
            </a:r>
            <a:r>
              <a:rPr lang="en-US" dirty="0" smtClean="0">
                <a:solidFill>
                  <a:srgbClr val="C00000"/>
                </a:solidFill>
              </a:rPr>
              <a:t> of </a:t>
            </a:r>
            <a:r>
              <a:rPr lang="en-US" dirty="0" err="1" smtClean="0">
                <a:solidFill>
                  <a:srgbClr val="C00000"/>
                </a:solidFill>
              </a:rPr>
              <a:t>falgun</a:t>
            </a:r>
            <a:r>
              <a:rPr lang="en-US" dirty="0" smtClean="0">
                <a:solidFill>
                  <a:srgbClr val="C00000"/>
                </a:solidFill>
              </a:rPr>
              <a:t> 2046 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Nepali political leaders united : leftist front was formed and made joint plan to fight against </a:t>
            </a:r>
            <a:r>
              <a:rPr lang="en-US" dirty="0" err="1" smtClean="0">
                <a:solidFill>
                  <a:srgbClr val="C00000"/>
                </a:solidFill>
              </a:rPr>
              <a:t>panchayat</a:t>
            </a:r>
            <a:r>
              <a:rPr lang="en-US" dirty="0" smtClean="0">
                <a:solidFill>
                  <a:srgbClr val="C00000"/>
                </a:solidFill>
              </a:rPr>
              <a:t>  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Nepali congress called a conference on 6-7 </a:t>
            </a:r>
            <a:r>
              <a:rPr lang="en-US" dirty="0" err="1" smtClean="0">
                <a:solidFill>
                  <a:srgbClr val="C00000"/>
                </a:solidFill>
              </a:rPr>
              <a:t>Magh</a:t>
            </a:r>
            <a:r>
              <a:rPr lang="en-US" dirty="0" smtClean="0">
                <a:solidFill>
                  <a:srgbClr val="C00000"/>
                </a:solidFill>
              </a:rPr>
              <a:t> , 2046 in the house of Ganesh Man Singh 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In the conference leftist front and some Indian leaders were presented 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791</Words>
  <Application>Microsoft Office PowerPoint</Application>
  <PresentationFormat>On-screen Show (4:3)</PresentationFormat>
  <Paragraphs>74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POLITICAL HISTORY OF NEPAL - III</vt:lpstr>
      <vt:lpstr>PANCHAYAT  SYSTEM</vt:lpstr>
      <vt:lpstr>Introduction Of Panchayat System</vt:lpstr>
      <vt:lpstr>Slide 4</vt:lpstr>
      <vt:lpstr>Result of Refrendum</vt:lpstr>
      <vt:lpstr>Slide 6</vt:lpstr>
      <vt:lpstr>Jana Andolan – I (People’s movement of 2046 )</vt:lpstr>
      <vt:lpstr>Causes of movement </vt:lpstr>
      <vt:lpstr>EVENTS</vt:lpstr>
      <vt:lpstr>Slide 10</vt:lpstr>
      <vt:lpstr>Slide 11</vt:lpstr>
      <vt:lpstr>Slide 12</vt:lpstr>
      <vt:lpstr>Jana Andolan – II (People’s Movement Of 2062/63)</vt:lpstr>
      <vt:lpstr>Jana Andolan II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HISTORY OF NEPAL - III</dc:title>
  <dc:creator>thapa</dc:creator>
  <cp:lastModifiedBy>thapa</cp:lastModifiedBy>
  <cp:revision>42</cp:revision>
  <dcterms:created xsi:type="dcterms:W3CDTF">2016-05-07T03:50:12Z</dcterms:created>
  <dcterms:modified xsi:type="dcterms:W3CDTF">2016-05-18T13:27:28Z</dcterms:modified>
</cp:coreProperties>
</file>